
<file path=[Content_Types].xml><?xml version="1.0" encoding="utf-8"?>
<Types xmlns="http://schemas.openxmlformats.org/package/2006/content-types">
  <Default ContentType="application/vnd.openxmlformats-officedocument.oleObject" Extension="bin"/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8288000" cy="10287000"/>
  <p:notesSz cx="6858000" cy="9144000"/>
  <p:embeddedFontLst>
    <p:embeddedFont>
      <p:font typeface="Open Sans" charset="1" panose="00000000000000000000"/>
      <p:regular r:id="rId15"/>
    </p:embeddedFont>
    <p:embeddedFont>
      <p:font typeface="Open Sans Italics" charset="1" panose="00000000000000000000"/>
      <p:regular r:id="rId16"/>
    </p:embeddedFont>
    <p:embeddedFont>
      <p:font typeface="Open Sans Bold" charset="1" panose="0000000000000000000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jpeg" Type="http://schemas.openxmlformats.org/officeDocument/2006/relationships/image"/><Relationship Id="rId3" Target="../media/image2.png" Type="http://schemas.openxmlformats.org/officeDocument/2006/relationships/image"/><Relationship Id="rId4" Target="../media/image5.png" Type="http://schemas.openxmlformats.org/officeDocument/2006/relationships/image"/><Relationship Id="rId5" Target="../media/image3.png" Type="http://schemas.openxmlformats.org/officeDocument/2006/relationships/image"/><Relationship Id="rId6" Target="../media/image4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jpeg" Type="http://schemas.openxmlformats.org/officeDocument/2006/relationships/image"/><Relationship Id="rId3" Target="../media/image2.png" Type="http://schemas.openxmlformats.org/officeDocument/2006/relationships/image"/><Relationship Id="rId4" Target="../media/image5.png" Type="http://schemas.openxmlformats.org/officeDocument/2006/relationships/image"/><Relationship Id="rId5" Target="../media/image3.png" Type="http://schemas.openxmlformats.org/officeDocument/2006/relationships/image"/><Relationship Id="rId6" Target="../media/image4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jpeg" Type="http://schemas.openxmlformats.org/officeDocument/2006/relationships/image"/><Relationship Id="rId3" Target="../media/image2.png" Type="http://schemas.openxmlformats.org/officeDocument/2006/relationships/image"/><Relationship Id="rId4" Target="../media/image5.png" Type="http://schemas.openxmlformats.org/officeDocument/2006/relationships/image"/><Relationship Id="rId5" Target="../media/image3.png" Type="http://schemas.openxmlformats.org/officeDocument/2006/relationships/image"/><Relationship Id="rId6" Target="../media/image4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jpeg" Type="http://schemas.openxmlformats.org/officeDocument/2006/relationships/image"/><Relationship Id="rId3" Target="../media/image2.png" Type="http://schemas.openxmlformats.org/officeDocument/2006/relationships/image"/><Relationship Id="rId4" Target="../media/image5.png" Type="http://schemas.openxmlformats.org/officeDocument/2006/relationships/image"/><Relationship Id="rId5" Target="../media/image3.png" Type="http://schemas.openxmlformats.org/officeDocument/2006/relationships/image"/><Relationship Id="rId6" Target="../media/image4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jpeg" Type="http://schemas.openxmlformats.org/officeDocument/2006/relationships/image"/><Relationship Id="rId3" Target="../media/image2.png" Type="http://schemas.openxmlformats.org/officeDocument/2006/relationships/image"/><Relationship Id="rId4" Target="../media/image5.png" Type="http://schemas.openxmlformats.org/officeDocument/2006/relationships/image"/><Relationship Id="rId5" Target="../media/image3.png" Type="http://schemas.openxmlformats.org/officeDocument/2006/relationships/image"/><Relationship Id="rId6" Target="../media/image4.svg" Type="http://schemas.openxmlformats.org/officeDocument/2006/relationships/image"/><Relationship Id="rId7" Target="../media/image8.png" Type="http://schemas.openxmlformats.org/officeDocument/2006/relationships/image"/><Relationship Id="rId8" Target="../embeddings/oleObject1.bin" Type="http://schemas.openxmlformats.org/officeDocument/2006/relationships/oleObjec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jpeg" Type="http://schemas.openxmlformats.org/officeDocument/2006/relationships/image"/><Relationship Id="rId3" Target="../media/image2.png" Type="http://schemas.openxmlformats.org/officeDocument/2006/relationships/image"/><Relationship Id="rId4" Target="../media/image5.png" Type="http://schemas.openxmlformats.org/officeDocument/2006/relationships/image"/><Relationship Id="rId5" Target="../media/image3.png" Type="http://schemas.openxmlformats.org/officeDocument/2006/relationships/image"/><Relationship Id="rId6" Target="../media/image4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jpeg" Type="http://schemas.openxmlformats.org/officeDocument/2006/relationships/image"/><Relationship Id="rId3" Target="../media/image2.png" Type="http://schemas.openxmlformats.org/officeDocument/2006/relationships/image"/><Relationship Id="rId4" Target="../media/image5.png" Type="http://schemas.openxmlformats.org/officeDocument/2006/relationships/image"/><Relationship Id="rId5" Target="../media/image3.png" Type="http://schemas.openxmlformats.org/officeDocument/2006/relationships/image"/><Relationship Id="rId6" Target="../media/image4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jpeg" Type="http://schemas.openxmlformats.org/officeDocument/2006/relationships/image"/><Relationship Id="rId3" Target="../media/image2.png" Type="http://schemas.openxmlformats.org/officeDocument/2006/relationships/image"/><Relationship Id="rId4" Target="../media/image5.png" Type="http://schemas.openxmlformats.org/officeDocument/2006/relationships/image"/><Relationship Id="rId5" Target="../media/image3.png" Type="http://schemas.openxmlformats.org/officeDocument/2006/relationships/image"/><Relationship Id="rId6" Target="../media/image4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541" t="0" r="-866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465277" y="409655"/>
            <a:ext cx="4084806" cy="1203866"/>
          </a:xfrm>
          <a:custGeom>
            <a:avLst/>
            <a:gdLst/>
            <a:ahLst/>
            <a:cxnLst/>
            <a:rect r="r" b="b" t="t" l="l"/>
            <a:pathLst>
              <a:path h="1203866" w="4084806">
                <a:moveTo>
                  <a:pt x="0" y="0"/>
                </a:moveTo>
                <a:lnTo>
                  <a:pt x="4084806" y="0"/>
                </a:lnTo>
                <a:lnTo>
                  <a:pt x="4084806" y="1203865"/>
                </a:lnTo>
                <a:lnTo>
                  <a:pt x="0" y="120386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13873" r="-12430" b="-38243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0" y="9657518"/>
            <a:ext cx="18288000" cy="3056838"/>
            <a:chOff x="0" y="0"/>
            <a:chExt cx="4816593" cy="80509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816592" cy="805093"/>
            </a:xfrm>
            <a:custGeom>
              <a:avLst/>
              <a:gdLst/>
              <a:ahLst/>
              <a:cxnLst/>
              <a:rect r="r" b="b" t="t" l="l"/>
              <a:pathLst>
                <a:path h="805093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805093"/>
                  </a:lnTo>
                  <a:lnTo>
                    <a:pt x="0" y="805093"/>
                  </a:lnTo>
                  <a:close/>
                </a:path>
              </a:pathLst>
            </a:custGeom>
            <a:solidFill>
              <a:srgbClr val="031A2C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38100"/>
              <a:ext cx="4816593" cy="84319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7" id="7"/>
          <p:cNvSpPr/>
          <p:nvPr/>
        </p:nvSpPr>
        <p:spPr>
          <a:xfrm flipH="false" flipV="false" rot="0">
            <a:off x="0" y="9657518"/>
            <a:ext cx="18288000" cy="18288000"/>
          </a:xfrm>
          <a:custGeom>
            <a:avLst/>
            <a:gdLst/>
            <a:ahLst/>
            <a:cxnLst/>
            <a:rect r="r" b="b" t="t" l="l"/>
            <a:pathLst>
              <a:path h="18288000" w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47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322551" y="6175311"/>
            <a:ext cx="9233644" cy="27318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504"/>
              </a:lnSpc>
            </a:pPr>
            <a:r>
              <a:rPr lang="en-US" sz="3200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Team Name: </a:t>
            </a:r>
          </a:p>
          <a:p>
            <a:pPr algn="just">
              <a:lnSpc>
                <a:spcPts val="5504"/>
              </a:lnSpc>
            </a:pPr>
            <a:r>
              <a:rPr lang="en-US" sz="3200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Team Leader's Name: </a:t>
            </a:r>
          </a:p>
          <a:p>
            <a:pPr algn="just">
              <a:lnSpc>
                <a:spcPts val="5504"/>
              </a:lnSpc>
            </a:pPr>
            <a:r>
              <a:rPr lang="en-US" sz="3200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Team Members: </a:t>
            </a:r>
          </a:p>
          <a:p>
            <a:pPr algn="just">
              <a:lnSpc>
                <a:spcPts val="5504"/>
              </a:lnSpc>
            </a:pPr>
            <a:r>
              <a:rPr lang="en-US" sz="3200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Institution: </a:t>
            </a:r>
          </a:p>
        </p:txBody>
      </p:sp>
      <p:sp>
        <p:nvSpPr>
          <p:cNvPr name="Freeform 9" id="9"/>
          <p:cNvSpPr/>
          <p:nvPr/>
        </p:nvSpPr>
        <p:spPr>
          <a:xfrm flipH="false" flipV="false" rot="0">
            <a:off x="4677028" y="1609190"/>
            <a:ext cx="8933944" cy="2678109"/>
          </a:xfrm>
          <a:custGeom>
            <a:avLst/>
            <a:gdLst/>
            <a:ahLst/>
            <a:cxnLst/>
            <a:rect r="r" b="b" t="t" l="l"/>
            <a:pathLst>
              <a:path h="2678109" w="8933944">
                <a:moveTo>
                  <a:pt x="0" y="0"/>
                </a:moveTo>
                <a:lnTo>
                  <a:pt x="8933944" y="0"/>
                </a:lnTo>
                <a:lnTo>
                  <a:pt x="8933944" y="2678109"/>
                </a:lnTo>
                <a:lnTo>
                  <a:pt x="0" y="267810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9528" t="-130818" r="-7329" b="-159012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3793567" y="4172999"/>
            <a:ext cx="10700867" cy="14693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15"/>
              </a:lnSpc>
            </a:pPr>
            <a:r>
              <a:rPr lang="en-US" sz="3697" i="true">
                <a:solidFill>
                  <a:srgbClr val="031A2C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24 Hour Hackathon</a:t>
            </a:r>
          </a:p>
          <a:p>
            <a:pPr algn="ctr">
              <a:lnSpc>
                <a:spcPts val="4995"/>
              </a:lnSpc>
            </a:pPr>
            <a:r>
              <a:rPr lang="en-US" sz="4802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 SUBSECTION ROUND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14648417" y="575996"/>
            <a:ext cx="3093475" cy="905407"/>
          </a:xfrm>
          <a:custGeom>
            <a:avLst/>
            <a:gdLst/>
            <a:ahLst/>
            <a:cxnLst/>
            <a:rect r="r" b="b" t="t" l="l"/>
            <a:pathLst>
              <a:path h="905407" w="3093475">
                <a:moveTo>
                  <a:pt x="0" y="0"/>
                </a:moveTo>
                <a:lnTo>
                  <a:pt x="3093475" y="0"/>
                </a:lnTo>
                <a:lnTo>
                  <a:pt x="3093475" y="905408"/>
                </a:lnTo>
                <a:lnTo>
                  <a:pt x="0" y="90540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204" t="0" r="-2204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028700" y="4099907"/>
            <a:ext cx="15014389" cy="34080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599" indent="-431800" lvl="1">
              <a:lnSpc>
                <a:spcPts val="683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Heading Font: Open Sans, 32, Bold</a:t>
            </a:r>
          </a:p>
          <a:p>
            <a:pPr algn="l" marL="863599" indent="-431800" lvl="1">
              <a:lnSpc>
                <a:spcPts val="683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Table content font: Open Sans, 22, Normal</a:t>
            </a:r>
          </a:p>
          <a:p>
            <a:pPr algn="l" marL="863599" indent="-431800" lvl="1">
              <a:lnSpc>
                <a:spcPts val="683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Normal Slide content font: Open Sans, 26, Normal</a:t>
            </a:r>
          </a:p>
          <a:p>
            <a:pPr algn="l">
              <a:lnSpc>
                <a:spcPts val="6839"/>
              </a:lnSpc>
            </a:pPr>
          </a:p>
        </p:txBody>
      </p:sp>
      <p:sp>
        <p:nvSpPr>
          <p:cNvPr name="TextBox 4" id="4"/>
          <p:cNvSpPr txBox="true"/>
          <p:nvPr/>
        </p:nvSpPr>
        <p:spPr>
          <a:xfrm rot="0">
            <a:off x="1028700" y="2446813"/>
            <a:ext cx="16523049" cy="1193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799"/>
              </a:lnSpc>
            </a:pPr>
            <a:r>
              <a:rPr lang="en-US" sz="6999" u="sng" b="true">
                <a:solidFill>
                  <a:srgbClr val="031A2C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Format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485214" y="463460"/>
            <a:ext cx="4084806" cy="1203866"/>
          </a:xfrm>
          <a:custGeom>
            <a:avLst/>
            <a:gdLst/>
            <a:ahLst/>
            <a:cxnLst/>
            <a:rect r="r" b="b" t="t" l="l"/>
            <a:pathLst>
              <a:path h="1203866" w="4084806">
                <a:moveTo>
                  <a:pt x="0" y="0"/>
                </a:moveTo>
                <a:lnTo>
                  <a:pt x="4084806" y="0"/>
                </a:lnTo>
                <a:lnTo>
                  <a:pt x="4084806" y="1203865"/>
                </a:lnTo>
                <a:lnTo>
                  <a:pt x="0" y="120386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13873" r="-12430" b="-38243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0" y="9657518"/>
            <a:ext cx="18288000" cy="3056838"/>
            <a:chOff x="0" y="0"/>
            <a:chExt cx="4816593" cy="805093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816592" cy="805093"/>
            </a:xfrm>
            <a:custGeom>
              <a:avLst/>
              <a:gdLst/>
              <a:ahLst/>
              <a:cxnLst/>
              <a:rect r="r" b="b" t="t" l="l"/>
              <a:pathLst>
                <a:path h="805093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805093"/>
                  </a:lnTo>
                  <a:lnTo>
                    <a:pt x="0" y="805093"/>
                  </a:lnTo>
                  <a:close/>
                </a:path>
              </a:pathLst>
            </a:custGeom>
            <a:solidFill>
              <a:srgbClr val="031A2C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816593" cy="84319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3914220" y="409655"/>
            <a:ext cx="4130165" cy="1238091"/>
          </a:xfrm>
          <a:custGeom>
            <a:avLst/>
            <a:gdLst/>
            <a:ahLst/>
            <a:cxnLst/>
            <a:rect r="r" b="b" t="t" l="l"/>
            <a:pathLst>
              <a:path h="1238091" w="4130165">
                <a:moveTo>
                  <a:pt x="0" y="0"/>
                </a:moveTo>
                <a:lnTo>
                  <a:pt x="4130164" y="0"/>
                </a:lnTo>
                <a:lnTo>
                  <a:pt x="4130164" y="1238090"/>
                </a:lnTo>
                <a:lnTo>
                  <a:pt x="0" y="123809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9528" t="-130818" r="-7329" b="-159012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0" y="9657518"/>
            <a:ext cx="18288000" cy="18288000"/>
          </a:xfrm>
          <a:custGeom>
            <a:avLst/>
            <a:gdLst/>
            <a:ahLst/>
            <a:cxnLst/>
            <a:rect r="r" b="b" t="t" l="l"/>
            <a:pathLst>
              <a:path h="18288000" w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47000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204" t="0" r="-2204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028700" y="4099907"/>
            <a:ext cx="15014389" cy="42748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599" indent="-431800" lvl="1">
              <a:lnSpc>
                <a:spcPts val="683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Title: What are we solving?</a:t>
            </a:r>
          </a:p>
          <a:p>
            <a:pPr algn="l" marL="863599" indent="-431800" lvl="1">
              <a:lnSpc>
                <a:spcPts val="683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Describe the real-world challenge clearly in 2–3 lines.</a:t>
            </a:r>
          </a:p>
          <a:p>
            <a:pPr algn="l" marL="863599" indent="-431800" lvl="1">
              <a:lnSpc>
                <a:spcPts val="683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Add a simple icon/illustration of the problem.</a:t>
            </a:r>
          </a:p>
          <a:p>
            <a:pPr algn="l" marL="863599" indent="-431800" lvl="1">
              <a:lnSpc>
                <a:spcPts val="683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Highlight the urgency/relevance.</a:t>
            </a:r>
          </a:p>
          <a:p>
            <a:pPr algn="l">
              <a:lnSpc>
                <a:spcPts val="6839"/>
              </a:lnSpc>
            </a:pPr>
          </a:p>
        </p:txBody>
      </p:sp>
      <p:sp>
        <p:nvSpPr>
          <p:cNvPr name="TextBox 4" id="4"/>
          <p:cNvSpPr txBox="true"/>
          <p:nvPr/>
        </p:nvSpPr>
        <p:spPr>
          <a:xfrm rot="0">
            <a:off x="1028700" y="2446813"/>
            <a:ext cx="16523049" cy="1193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799"/>
              </a:lnSpc>
            </a:pPr>
            <a:r>
              <a:rPr lang="en-US" b="true" sz="6999" u="sng">
                <a:solidFill>
                  <a:srgbClr val="031A2C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Problem Statement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485214" y="463460"/>
            <a:ext cx="4084806" cy="1203866"/>
          </a:xfrm>
          <a:custGeom>
            <a:avLst/>
            <a:gdLst/>
            <a:ahLst/>
            <a:cxnLst/>
            <a:rect r="r" b="b" t="t" l="l"/>
            <a:pathLst>
              <a:path h="1203866" w="4084806">
                <a:moveTo>
                  <a:pt x="0" y="0"/>
                </a:moveTo>
                <a:lnTo>
                  <a:pt x="4084806" y="0"/>
                </a:lnTo>
                <a:lnTo>
                  <a:pt x="4084806" y="1203865"/>
                </a:lnTo>
                <a:lnTo>
                  <a:pt x="0" y="120386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13873" r="-12430" b="-38243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0" y="9657518"/>
            <a:ext cx="18288000" cy="3056838"/>
            <a:chOff x="0" y="0"/>
            <a:chExt cx="4816593" cy="805093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816592" cy="805093"/>
            </a:xfrm>
            <a:custGeom>
              <a:avLst/>
              <a:gdLst/>
              <a:ahLst/>
              <a:cxnLst/>
              <a:rect r="r" b="b" t="t" l="l"/>
              <a:pathLst>
                <a:path h="805093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805093"/>
                  </a:lnTo>
                  <a:lnTo>
                    <a:pt x="0" y="805093"/>
                  </a:lnTo>
                  <a:close/>
                </a:path>
              </a:pathLst>
            </a:custGeom>
            <a:solidFill>
              <a:srgbClr val="031A2C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816593" cy="84319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3914220" y="409655"/>
            <a:ext cx="4130165" cy="1238091"/>
          </a:xfrm>
          <a:custGeom>
            <a:avLst/>
            <a:gdLst/>
            <a:ahLst/>
            <a:cxnLst/>
            <a:rect r="r" b="b" t="t" l="l"/>
            <a:pathLst>
              <a:path h="1238091" w="4130165">
                <a:moveTo>
                  <a:pt x="0" y="0"/>
                </a:moveTo>
                <a:lnTo>
                  <a:pt x="4130164" y="0"/>
                </a:lnTo>
                <a:lnTo>
                  <a:pt x="4130164" y="1238090"/>
                </a:lnTo>
                <a:lnTo>
                  <a:pt x="0" y="123809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9528" t="-130818" r="-7329" b="-159012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0" y="9657518"/>
            <a:ext cx="18288000" cy="18288000"/>
          </a:xfrm>
          <a:custGeom>
            <a:avLst/>
            <a:gdLst/>
            <a:ahLst/>
            <a:cxnLst/>
            <a:rect r="r" b="b" t="t" l="l"/>
            <a:pathLst>
              <a:path h="18288000" w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47000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204" t="0" r="-2204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286750" y="2777393"/>
            <a:ext cx="16523049" cy="1193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799"/>
              </a:lnSpc>
            </a:pPr>
            <a:r>
              <a:rPr lang="en-US" b="true" sz="6999" u="sng">
                <a:solidFill>
                  <a:srgbClr val="031A2C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Motivation &amp; Importance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286750" y="4297352"/>
            <a:ext cx="14993091" cy="40443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599" indent="-431800" lvl="1">
              <a:lnSpc>
                <a:spcPts val="647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Why this problem matters.</a:t>
            </a:r>
          </a:p>
          <a:p>
            <a:pPr algn="l" marL="863599" indent="-431800" lvl="1">
              <a:lnSpc>
                <a:spcPts val="647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Who is affected? (target audience/industry).</a:t>
            </a:r>
          </a:p>
          <a:p>
            <a:pPr algn="l" marL="863599" indent="-431800" lvl="1">
              <a:lnSpc>
                <a:spcPts val="647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2–3 supporting stats or short facts (use infographic style).</a:t>
            </a:r>
          </a:p>
          <a:p>
            <a:pPr algn="l" marL="863599" indent="-431800" lvl="1">
              <a:lnSpc>
                <a:spcPts val="647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Keep text minimal → one big problem insight.</a:t>
            </a:r>
          </a:p>
          <a:p>
            <a:pPr algn="l">
              <a:lnSpc>
                <a:spcPts val="6479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485214" y="463460"/>
            <a:ext cx="4084806" cy="1203866"/>
          </a:xfrm>
          <a:custGeom>
            <a:avLst/>
            <a:gdLst/>
            <a:ahLst/>
            <a:cxnLst/>
            <a:rect r="r" b="b" t="t" l="l"/>
            <a:pathLst>
              <a:path h="1203866" w="4084806">
                <a:moveTo>
                  <a:pt x="0" y="0"/>
                </a:moveTo>
                <a:lnTo>
                  <a:pt x="4084806" y="0"/>
                </a:lnTo>
                <a:lnTo>
                  <a:pt x="4084806" y="1203865"/>
                </a:lnTo>
                <a:lnTo>
                  <a:pt x="0" y="120386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13873" r="-12430" b="-38243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0" y="9657518"/>
            <a:ext cx="18288000" cy="3056838"/>
            <a:chOff x="0" y="0"/>
            <a:chExt cx="4816593" cy="805093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816592" cy="805093"/>
            </a:xfrm>
            <a:custGeom>
              <a:avLst/>
              <a:gdLst/>
              <a:ahLst/>
              <a:cxnLst/>
              <a:rect r="r" b="b" t="t" l="l"/>
              <a:pathLst>
                <a:path h="805093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805093"/>
                  </a:lnTo>
                  <a:lnTo>
                    <a:pt x="0" y="805093"/>
                  </a:lnTo>
                  <a:close/>
                </a:path>
              </a:pathLst>
            </a:custGeom>
            <a:solidFill>
              <a:srgbClr val="031A2C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816593" cy="84319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3914220" y="409655"/>
            <a:ext cx="4130165" cy="1238091"/>
          </a:xfrm>
          <a:custGeom>
            <a:avLst/>
            <a:gdLst/>
            <a:ahLst/>
            <a:cxnLst/>
            <a:rect r="r" b="b" t="t" l="l"/>
            <a:pathLst>
              <a:path h="1238091" w="4130165">
                <a:moveTo>
                  <a:pt x="0" y="0"/>
                </a:moveTo>
                <a:lnTo>
                  <a:pt x="4130164" y="0"/>
                </a:lnTo>
                <a:lnTo>
                  <a:pt x="4130164" y="1238090"/>
                </a:lnTo>
                <a:lnTo>
                  <a:pt x="0" y="123809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9528" t="-130818" r="-7329" b="-159012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0" y="9657518"/>
            <a:ext cx="18288000" cy="18288000"/>
          </a:xfrm>
          <a:custGeom>
            <a:avLst/>
            <a:gdLst/>
            <a:ahLst/>
            <a:cxnLst/>
            <a:rect r="r" b="b" t="t" l="l"/>
            <a:pathLst>
              <a:path h="18288000" w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47000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204" t="0" r="-2204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028700" y="2838288"/>
            <a:ext cx="16523049" cy="1193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799"/>
              </a:lnSpc>
            </a:pPr>
            <a:r>
              <a:rPr lang="en-US" b="true" sz="6999" u="sng">
                <a:solidFill>
                  <a:srgbClr val="031A2C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Proposed Solution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927544" y="4340662"/>
            <a:ext cx="14993091" cy="40487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599" indent="-431800" lvl="1">
              <a:lnSpc>
                <a:spcPts val="6519"/>
              </a:lnSpc>
              <a:buFont typeface="Arial"/>
              <a:buChar char="•"/>
            </a:pPr>
            <a:r>
              <a:rPr lang="en-US" sz="3999" spc="-15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Your idea/solution in one strong statement.</a:t>
            </a:r>
          </a:p>
          <a:p>
            <a:pPr algn="l" marL="863599" indent="-431800" lvl="1">
              <a:lnSpc>
                <a:spcPts val="6519"/>
              </a:lnSpc>
              <a:buFont typeface="Arial"/>
              <a:buChar char="•"/>
            </a:pPr>
            <a:r>
              <a:rPr lang="en-US" sz="3999" spc="-15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Flow</a:t>
            </a:r>
            <a:r>
              <a:rPr lang="en-US" sz="3999" spc="-15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 diagram or simple illustration.</a:t>
            </a:r>
          </a:p>
          <a:p>
            <a:pPr algn="l" marL="863599" indent="-431800" lvl="1">
              <a:lnSpc>
                <a:spcPts val="6519"/>
              </a:lnSpc>
              <a:buFont typeface="Arial"/>
              <a:buChar char="•"/>
            </a:pPr>
            <a:r>
              <a:rPr lang="en-US" sz="3999" spc="-15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Key features (3–4 bullet points).</a:t>
            </a:r>
          </a:p>
          <a:p>
            <a:pPr algn="l" marL="863599" indent="-431800" lvl="1">
              <a:lnSpc>
                <a:spcPts val="6519"/>
              </a:lnSpc>
              <a:buFont typeface="Arial"/>
              <a:buChar char="•"/>
            </a:pPr>
            <a:r>
              <a:rPr lang="en-US" sz="3999" spc="-15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Mak</a:t>
            </a:r>
            <a:r>
              <a:rPr lang="en-US" sz="3999" spc="-15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e it visually striking (big bold solution statement).</a:t>
            </a:r>
          </a:p>
          <a:p>
            <a:pPr algn="l">
              <a:lnSpc>
                <a:spcPts val="6519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485214" y="463460"/>
            <a:ext cx="4084806" cy="1203866"/>
          </a:xfrm>
          <a:custGeom>
            <a:avLst/>
            <a:gdLst/>
            <a:ahLst/>
            <a:cxnLst/>
            <a:rect r="r" b="b" t="t" l="l"/>
            <a:pathLst>
              <a:path h="1203866" w="4084806">
                <a:moveTo>
                  <a:pt x="0" y="0"/>
                </a:moveTo>
                <a:lnTo>
                  <a:pt x="4084806" y="0"/>
                </a:lnTo>
                <a:lnTo>
                  <a:pt x="4084806" y="1203865"/>
                </a:lnTo>
                <a:lnTo>
                  <a:pt x="0" y="120386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13873" r="-12430" b="-38243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0" y="9657518"/>
            <a:ext cx="18288000" cy="3056838"/>
            <a:chOff x="0" y="0"/>
            <a:chExt cx="4816593" cy="805093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816592" cy="805093"/>
            </a:xfrm>
            <a:custGeom>
              <a:avLst/>
              <a:gdLst/>
              <a:ahLst/>
              <a:cxnLst/>
              <a:rect r="r" b="b" t="t" l="l"/>
              <a:pathLst>
                <a:path h="805093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805093"/>
                  </a:lnTo>
                  <a:lnTo>
                    <a:pt x="0" y="805093"/>
                  </a:lnTo>
                  <a:close/>
                </a:path>
              </a:pathLst>
            </a:custGeom>
            <a:solidFill>
              <a:srgbClr val="031A2C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816593" cy="84319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3914220" y="409655"/>
            <a:ext cx="4130165" cy="1238091"/>
          </a:xfrm>
          <a:custGeom>
            <a:avLst/>
            <a:gdLst/>
            <a:ahLst/>
            <a:cxnLst/>
            <a:rect r="r" b="b" t="t" l="l"/>
            <a:pathLst>
              <a:path h="1238091" w="4130165">
                <a:moveTo>
                  <a:pt x="0" y="0"/>
                </a:moveTo>
                <a:lnTo>
                  <a:pt x="4130164" y="0"/>
                </a:lnTo>
                <a:lnTo>
                  <a:pt x="4130164" y="1238090"/>
                </a:lnTo>
                <a:lnTo>
                  <a:pt x="0" y="123809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9528" t="-130818" r="-7329" b="-159012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0" y="9657518"/>
            <a:ext cx="18288000" cy="18288000"/>
          </a:xfrm>
          <a:custGeom>
            <a:avLst/>
            <a:gdLst/>
            <a:ahLst/>
            <a:cxnLst/>
            <a:rect r="r" b="b" t="t" l="l"/>
            <a:pathLst>
              <a:path h="18288000" w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47000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204" t="0" r="-2204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485214" y="463460"/>
            <a:ext cx="4084806" cy="1203866"/>
          </a:xfrm>
          <a:custGeom>
            <a:avLst/>
            <a:gdLst/>
            <a:ahLst/>
            <a:cxnLst/>
            <a:rect r="r" b="b" t="t" l="l"/>
            <a:pathLst>
              <a:path h="1203866" w="4084806">
                <a:moveTo>
                  <a:pt x="0" y="0"/>
                </a:moveTo>
                <a:lnTo>
                  <a:pt x="4084806" y="0"/>
                </a:lnTo>
                <a:lnTo>
                  <a:pt x="4084806" y="1203865"/>
                </a:lnTo>
                <a:lnTo>
                  <a:pt x="0" y="120386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13873" r="-12430" b="-38243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0" y="9657518"/>
            <a:ext cx="18288000" cy="3056838"/>
            <a:chOff x="0" y="0"/>
            <a:chExt cx="4816593" cy="80509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816592" cy="805093"/>
            </a:xfrm>
            <a:custGeom>
              <a:avLst/>
              <a:gdLst/>
              <a:ahLst/>
              <a:cxnLst/>
              <a:rect r="r" b="b" t="t" l="l"/>
              <a:pathLst>
                <a:path h="805093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805093"/>
                  </a:lnTo>
                  <a:lnTo>
                    <a:pt x="0" y="805093"/>
                  </a:lnTo>
                  <a:close/>
                </a:path>
              </a:pathLst>
            </a:custGeom>
            <a:solidFill>
              <a:srgbClr val="031A2C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38100"/>
              <a:ext cx="4816593" cy="84319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7" id="7"/>
          <p:cNvSpPr/>
          <p:nvPr/>
        </p:nvSpPr>
        <p:spPr>
          <a:xfrm flipH="false" flipV="false" rot="0">
            <a:off x="13914220" y="409655"/>
            <a:ext cx="4130165" cy="1238091"/>
          </a:xfrm>
          <a:custGeom>
            <a:avLst/>
            <a:gdLst/>
            <a:ahLst/>
            <a:cxnLst/>
            <a:rect r="r" b="b" t="t" l="l"/>
            <a:pathLst>
              <a:path h="1238091" w="4130165">
                <a:moveTo>
                  <a:pt x="0" y="0"/>
                </a:moveTo>
                <a:lnTo>
                  <a:pt x="4130164" y="0"/>
                </a:lnTo>
                <a:lnTo>
                  <a:pt x="4130164" y="1238090"/>
                </a:lnTo>
                <a:lnTo>
                  <a:pt x="0" y="123809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9528" t="-130818" r="-7329" b="-159012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0" y="9657518"/>
            <a:ext cx="18288000" cy="18288000"/>
          </a:xfrm>
          <a:custGeom>
            <a:avLst/>
            <a:gdLst/>
            <a:ahLst/>
            <a:cxnLst/>
            <a:rect r="r" b="b" t="t" l="l"/>
            <a:pathLst>
              <a:path h="18288000" w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47000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graphicFrame>
        <p:nvGraphicFramePr>
          <p:cNvPr name="Object 9" id="9"/>
          <p:cNvGraphicFramePr/>
          <p:nvPr/>
        </p:nvGraphicFramePr>
        <p:xfrm>
          <a:off x="1461727" y="4259247"/>
          <a:ext cx="10972800" cy="6172200"/>
        </p:xfrm>
        <a:graphic>
          <a:graphicData uri="http://schemas.openxmlformats.org/presentationml/2006/ole">
            <p:oleObj imgW="13157200" imgH="8356600" r:id="rId8" progId="Excel.Sheet.12" name="Worksheet">
              <p:embed/>
              <p:pic>
                <p:nvPicPr>
                  <p:cNvPr name="" id="0"/>
                  <p:cNvPicPr/>
                  <p:nvPr/>
                </p:nvPicPr>
                <p:blipFill>
                  <a:blip r:embed="rId7"/>
                  <a:stretch>
                    <a:fillRect/>
                  </a:stretch>
                </p:blipFill>
                <p:spPr>
                  <a:xfrm>
                    <a:off x="1270000" y="1270000"/>
                    <a:ext cx="1270000" cy="1270000"/>
                  </a:xfrm>
                  <a:prstGeom prst="rect"/>
                </p:spPr>
              </p:pic>
            </p:oleObj>
          </a:graphicData>
        </a:graphic>
      </p:graphicFrame>
      <p:sp>
        <p:nvSpPr>
          <p:cNvPr name="TextBox 10" id="10"/>
          <p:cNvSpPr txBox="true"/>
          <p:nvPr/>
        </p:nvSpPr>
        <p:spPr>
          <a:xfrm rot="0">
            <a:off x="1028700" y="3342942"/>
            <a:ext cx="16037087" cy="1642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599" indent="-431800" lvl="1">
              <a:lnSpc>
                <a:spcPts val="671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What makes your idea different from existing solutions?</a:t>
            </a:r>
          </a:p>
          <a:p>
            <a:pPr algn="l">
              <a:lnSpc>
                <a:spcPts val="6719"/>
              </a:lnSpc>
            </a:pPr>
          </a:p>
        </p:txBody>
      </p:sp>
      <p:sp>
        <p:nvSpPr>
          <p:cNvPr name="TextBox 11" id="11"/>
          <p:cNvSpPr txBox="true"/>
          <p:nvPr/>
        </p:nvSpPr>
        <p:spPr>
          <a:xfrm rot="0">
            <a:off x="1028700" y="2114978"/>
            <a:ext cx="16523049" cy="1193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799"/>
              </a:lnSpc>
            </a:pPr>
            <a:r>
              <a:rPr lang="en-US" b="true" sz="6999" u="sng">
                <a:solidFill>
                  <a:srgbClr val="031A2C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Innovation &amp; Uniqueness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204" t="0" r="-2204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028700" y="2016315"/>
            <a:ext cx="16523049" cy="1193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799"/>
              </a:lnSpc>
            </a:pPr>
            <a:r>
              <a:rPr lang="en-US" b="true" sz="6999" u="sng">
                <a:solidFill>
                  <a:srgbClr val="031A2C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Implementation Plan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028700" y="3387348"/>
            <a:ext cx="16037087" cy="49085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599" indent="-431800" lvl="1">
              <a:lnSpc>
                <a:spcPts val="559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High-level roadmap:</a:t>
            </a:r>
          </a:p>
          <a:p>
            <a:pPr algn="l">
              <a:lnSpc>
                <a:spcPts val="5599"/>
              </a:lnSpc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           </a:t>
            </a: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Phase 1: Research &amp; Design</a:t>
            </a:r>
          </a:p>
          <a:p>
            <a:pPr algn="l">
              <a:lnSpc>
                <a:spcPts val="5599"/>
              </a:lnSpc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           Phase 2: Developmen</a:t>
            </a: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t</a:t>
            </a:r>
          </a:p>
          <a:p>
            <a:pPr algn="l">
              <a:lnSpc>
                <a:spcPts val="5599"/>
              </a:lnSpc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           Phase 3: T</a:t>
            </a: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esting &amp; Deployment</a:t>
            </a:r>
          </a:p>
          <a:p>
            <a:pPr algn="l" marL="863599" indent="-431800" lvl="1">
              <a:lnSpc>
                <a:spcPts val="559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Timeline</a:t>
            </a: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 (a s</a:t>
            </a: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imple horizontal infographic).</a:t>
            </a:r>
          </a:p>
          <a:p>
            <a:pPr algn="l" marL="863599" indent="-431800" lvl="1">
              <a:lnSpc>
                <a:spcPts val="559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Mock prototype / Demo (optional)</a:t>
            </a:r>
          </a:p>
          <a:p>
            <a:pPr algn="l">
              <a:lnSpc>
                <a:spcPts val="5599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485214" y="463460"/>
            <a:ext cx="4084806" cy="1203866"/>
          </a:xfrm>
          <a:custGeom>
            <a:avLst/>
            <a:gdLst/>
            <a:ahLst/>
            <a:cxnLst/>
            <a:rect r="r" b="b" t="t" l="l"/>
            <a:pathLst>
              <a:path h="1203866" w="4084806">
                <a:moveTo>
                  <a:pt x="0" y="0"/>
                </a:moveTo>
                <a:lnTo>
                  <a:pt x="4084806" y="0"/>
                </a:lnTo>
                <a:lnTo>
                  <a:pt x="4084806" y="1203865"/>
                </a:lnTo>
                <a:lnTo>
                  <a:pt x="0" y="120386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13873" r="-12430" b="-38243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0" y="9657518"/>
            <a:ext cx="18288000" cy="3056838"/>
            <a:chOff x="0" y="0"/>
            <a:chExt cx="4816593" cy="805093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816592" cy="805093"/>
            </a:xfrm>
            <a:custGeom>
              <a:avLst/>
              <a:gdLst/>
              <a:ahLst/>
              <a:cxnLst/>
              <a:rect r="r" b="b" t="t" l="l"/>
              <a:pathLst>
                <a:path h="805093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805093"/>
                  </a:lnTo>
                  <a:lnTo>
                    <a:pt x="0" y="805093"/>
                  </a:lnTo>
                  <a:close/>
                </a:path>
              </a:pathLst>
            </a:custGeom>
            <a:solidFill>
              <a:srgbClr val="031A2C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816593" cy="84319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3914220" y="409655"/>
            <a:ext cx="4130165" cy="1238091"/>
          </a:xfrm>
          <a:custGeom>
            <a:avLst/>
            <a:gdLst/>
            <a:ahLst/>
            <a:cxnLst/>
            <a:rect r="r" b="b" t="t" l="l"/>
            <a:pathLst>
              <a:path h="1238091" w="4130165">
                <a:moveTo>
                  <a:pt x="0" y="0"/>
                </a:moveTo>
                <a:lnTo>
                  <a:pt x="4130164" y="0"/>
                </a:lnTo>
                <a:lnTo>
                  <a:pt x="4130164" y="1238090"/>
                </a:lnTo>
                <a:lnTo>
                  <a:pt x="0" y="123809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9528" t="-130818" r="-7329" b="-159012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0" y="9657518"/>
            <a:ext cx="18288000" cy="18288000"/>
          </a:xfrm>
          <a:custGeom>
            <a:avLst/>
            <a:gdLst/>
            <a:ahLst/>
            <a:cxnLst/>
            <a:rect r="r" b="b" t="t" l="l"/>
            <a:pathLst>
              <a:path h="18288000" w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47000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204" t="0" r="-2204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028700" y="2754400"/>
            <a:ext cx="16523049" cy="1193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799"/>
              </a:lnSpc>
            </a:pPr>
            <a:r>
              <a:rPr lang="en-US" b="true" sz="6999" u="sng">
                <a:solidFill>
                  <a:srgbClr val="031A2C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Impact &amp; Benefits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028700" y="4098607"/>
            <a:ext cx="16037087" cy="34455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599" indent="-431800" lvl="1">
              <a:lnSpc>
                <a:spcPts val="691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Social / Economic</a:t>
            </a: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 / Tec</a:t>
            </a: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hnological impact.</a:t>
            </a:r>
          </a:p>
          <a:p>
            <a:pPr algn="l" marL="863599" indent="-431800" lvl="1">
              <a:lnSpc>
                <a:spcPts val="691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Who will benefit?</a:t>
            </a: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 (studen</a:t>
            </a: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t</a:t>
            </a: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s, indu</a:t>
            </a: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stries, society).</a:t>
            </a:r>
          </a:p>
          <a:p>
            <a:pPr algn="l" marL="863599" indent="-431800" lvl="1">
              <a:lnSpc>
                <a:spcPts val="691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Keep</a:t>
            </a: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 3–4 cr</a:t>
            </a: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isp points + icons.</a:t>
            </a:r>
          </a:p>
          <a:p>
            <a:pPr algn="l">
              <a:lnSpc>
                <a:spcPts val="6919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485214" y="463460"/>
            <a:ext cx="4084806" cy="1203866"/>
          </a:xfrm>
          <a:custGeom>
            <a:avLst/>
            <a:gdLst/>
            <a:ahLst/>
            <a:cxnLst/>
            <a:rect r="r" b="b" t="t" l="l"/>
            <a:pathLst>
              <a:path h="1203866" w="4084806">
                <a:moveTo>
                  <a:pt x="0" y="0"/>
                </a:moveTo>
                <a:lnTo>
                  <a:pt x="4084806" y="0"/>
                </a:lnTo>
                <a:lnTo>
                  <a:pt x="4084806" y="1203865"/>
                </a:lnTo>
                <a:lnTo>
                  <a:pt x="0" y="120386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13873" r="-12430" b="-38243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0" y="9657518"/>
            <a:ext cx="18288000" cy="3056838"/>
            <a:chOff x="0" y="0"/>
            <a:chExt cx="4816593" cy="805093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816592" cy="805093"/>
            </a:xfrm>
            <a:custGeom>
              <a:avLst/>
              <a:gdLst/>
              <a:ahLst/>
              <a:cxnLst/>
              <a:rect r="r" b="b" t="t" l="l"/>
              <a:pathLst>
                <a:path h="805093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805093"/>
                  </a:lnTo>
                  <a:lnTo>
                    <a:pt x="0" y="805093"/>
                  </a:lnTo>
                  <a:close/>
                </a:path>
              </a:pathLst>
            </a:custGeom>
            <a:solidFill>
              <a:srgbClr val="031A2C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816593" cy="84319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3914220" y="409655"/>
            <a:ext cx="4130165" cy="1238091"/>
          </a:xfrm>
          <a:custGeom>
            <a:avLst/>
            <a:gdLst/>
            <a:ahLst/>
            <a:cxnLst/>
            <a:rect r="r" b="b" t="t" l="l"/>
            <a:pathLst>
              <a:path h="1238091" w="4130165">
                <a:moveTo>
                  <a:pt x="0" y="0"/>
                </a:moveTo>
                <a:lnTo>
                  <a:pt x="4130164" y="0"/>
                </a:lnTo>
                <a:lnTo>
                  <a:pt x="4130164" y="1238090"/>
                </a:lnTo>
                <a:lnTo>
                  <a:pt x="0" y="123809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9528" t="-130818" r="-7329" b="-159012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0" y="9657518"/>
            <a:ext cx="18288000" cy="18288000"/>
          </a:xfrm>
          <a:custGeom>
            <a:avLst/>
            <a:gdLst/>
            <a:ahLst/>
            <a:cxnLst/>
            <a:rect r="r" b="b" t="t" l="l"/>
            <a:pathLst>
              <a:path h="18288000" w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47000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204" t="0" r="-2204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028700" y="2781015"/>
            <a:ext cx="16523049" cy="1193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799"/>
              </a:lnSpc>
            </a:pPr>
            <a:r>
              <a:rPr lang="en-US" b="true" sz="6999" u="sng">
                <a:solidFill>
                  <a:srgbClr val="031A2C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Team &amp; Conclusion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028700" y="4087048"/>
            <a:ext cx="16037087" cy="4359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599" indent="-431800" lvl="1">
              <a:lnSpc>
                <a:spcPts val="699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Team intro (names</a:t>
            </a: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 + r</a:t>
            </a: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oles).</a:t>
            </a:r>
          </a:p>
          <a:p>
            <a:pPr algn="l" marL="863599" indent="-431800" lvl="1">
              <a:lnSpc>
                <a:spcPts val="699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Mentor/Institution acknowledgment.</a:t>
            </a:r>
          </a:p>
          <a:p>
            <a:pPr algn="l" marL="863599" indent="-431800" lvl="1">
              <a:lnSpc>
                <a:spcPts val="699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One-liner “Why</a:t>
            </a: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 our idea de</a:t>
            </a: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serves to win”.</a:t>
            </a:r>
          </a:p>
          <a:p>
            <a:pPr algn="l" marL="863599" indent="-431800" lvl="1">
              <a:lnSpc>
                <a:spcPts val="6999"/>
              </a:lnSpc>
              <a:buFont typeface="Arial"/>
              <a:buChar char="•"/>
            </a:pP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C</a:t>
            </a:r>
            <a:r>
              <a:rPr lang="en-US" sz="3999">
                <a:solidFill>
                  <a:srgbClr val="0C0C0C"/>
                </a:solidFill>
                <a:latin typeface="Open Sans"/>
                <a:ea typeface="Open Sans"/>
                <a:cs typeface="Open Sans"/>
                <a:sym typeface="Open Sans"/>
              </a:rPr>
              <a:t>ontact info (email/LinkedIn/handles).</a:t>
            </a:r>
          </a:p>
          <a:p>
            <a:pPr algn="l">
              <a:lnSpc>
                <a:spcPts val="6999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485214" y="463460"/>
            <a:ext cx="4084806" cy="1203866"/>
          </a:xfrm>
          <a:custGeom>
            <a:avLst/>
            <a:gdLst/>
            <a:ahLst/>
            <a:cxnLst/>
            <a:rect r="r" b="b" t="t" l="l"/>
            <a:pathLst>
              <a:path h="1203866" w="4084806">
                <a:moveTo>
                  <a:pt x="0" y="0"/>
                </a:moveTo>
                <a:lnTo>
                  <a:pt x="4084806" y="0"/>
                </a:lnTo>
                <a:lnTo>
                  <a:pt x="4084806" y="1203865"/>
                </a:lnTo>
                <a:lnTo>
                  <a:pt x="0" y="120386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13873" r="-12430" b="-38243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0" y="9657518"/>
            <a:ext cx="18288000" cy="3056838"/>
            <a:chOff x="0" y="0"/>
            <a:chExt cx="4816593" cy="805093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816592" cy="805093"/>
            </a:xfrm>
            <a:custGeom>
              <a:avLst/>
              <a:gdLst/>
              <a:ahLst/>
              <a:cxnLst/>
              <a:rect r="r" b="b" t="t" l="l"/>
              <a:pathLst>
                <a:path h="805093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805093"/>
                  </a:lnTo>
                  <a:lnTo>
                    <a:pt x="0" y="805093"/>
                  </a:lnTo>
                  <a:close/>
                </a:path>
              </a:pathLst>
            </a:custGeom>
            <a:solidFill>
              <a:srgbClr val="031A2C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816593" cy="84319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3914220" y="409655"/>
            <a:ext cx="4130165" cy="1238091"/>
          </a:xfrm>
          <a:custGeom>
            <a:avLst/>
            <a:gdLst/>
            <a:ahLst/>
            <a:cxnLst/>
            <a:rect r="r" b="b" t="t" l="l"/>
            <a:pathLst>
              <a:path h="1238091" w="4130165">
                <a:moveTo>
                  <a:pt x="0" y="0"/>
                </a:moveTo>
                <a:lnTo>
                  <a:pt x="4130164" y="0"/>
                </a:lnTo>
                <a:lnTo>
                  <a:pt x="4130164" y="1238090"/>
                </a:lnTo>
                <a:lnTo>
                  <a:pt x="0" y="123809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9528" t="-130818" r="-7329" b="-159012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0" y="9657518"/>
            <a:ext cx="18288000" cy="18288000"/>
          </a:xfrm>
          <a:custGeom>
            <a:avLst/>
            <a:gdLst/>
            <a:ahLst/>
            <a:cxnLst/>
            <a:rect r="r" b="b" t="t" l="l"/>
            <a:pathLst>
              <a:path h="18288000" w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47000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DAGx_2rErH4</dc:identifier>
  <dcterms:modified xsi:type="dcterms:W3CDTF">2011-08-01T06:04:30Z</dcterms:modified>
  <cp:revision>1</cp:revision>
  <dc:title>ANVESHAN 2025 – Subsection Round</dc:title>
</cp:coreProperties>
</file>